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86" r:id="rId4"/>
    <p:sldId id="287" r:id="rId5"/>
    <p:sldId id="266" r:id="rId6"/>
    <p:sldId id="288" r:id="rId7"/>
    <p:sldId id="291" r:id="rId8"/>
    <p:sldId id="290" r:id="rId9"/>
    <p:sldId id="267" r:id="rId10"/>
    <p:sldId id="289" r:id="rId11"/>
    <p:sldId id="306" r:id="rId12"/>
    <p:sldId id="292" r:id="rId13"/>
    <p:sldId id="293" r:id="rId14"/>
    <p:sldId id="294" r:id="rId15"/>
    <p:sldId id="296" r:id="rId16"/>
    <p:sldId id="297" r:id="rId17"/>
    <p:sldId id="295" r:id="rId18"/>
    <p:sldId id="299" r:id="rId19"/>
    <p:sldId id="298" r:id="rId20"/>
    <p:sldId id="300" r:id="rId21"/>
    <p:sldId id="302" r:id="rId22"/>
    <p:sldId id="303" r:id="rId23"/>
    <p:sldId id="301" r:id="rId24"/>
    <p:sldId id="304" r:id="rId25"/>
    <p:sldId id="305" r:id="rId26"/>
    <p:sldId id="282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0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8EA85-5608-4198-8AA2-6FBE15A942E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D732-4E9B-419C-AF92-384CE55E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1200"/>
            <a:ext cx="2057400" cy="5434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1200"/>
            <a:ext cx="6019800" cy="54349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499"/>
            <a:ext cx="4040188" cy="10626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31199"/>
            <a:ext cx="4040188" cy="309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68500"/>
            <a:ext cx="4041775" cy="10626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31199"/>
            <a:ext cx="4041775" cy="3094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2400"/>
            <a:ext cx="3008313" cy="772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62400"/>
            <a:ext cx="5111750" cy="5463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20001"/>
            <a:ext cx="5486400" cy="40075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6" y="127419"/>
            <a:ext cx="6016254" cy="432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youtu.be/l-AR5hCQcd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Humanities and Social Sciences Faculty Meeting</a:t>
            </a:r>
            <a:endParaRPr lang="en-US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11 April 2017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oller co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3" y="701978"/>
            <a:ext cx="8197795" cy="61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Questions&lt;/strong&gt;-to Ask Yoursel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3" y="1009098"/>
            <a:ext cx="7431193" cy="48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Right-Sizing Our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to Drive Allocations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7556"/>
            <a:ext cx="8229600" cy="3103563"/>
          </a:xfrm>
        </p:spPr>
        <p:txBody>
          <a:bodyPr/>
          <a:lstStyle/>
          <a:p>
            <a:r>
              <a:rPr lang="en-US" dirty="0" smtClean="0"/>
              <a:t>Funding for departments should be at/near the college mean for 12-cell matrix $</a:t>
            </a:r>
          </a:p>
          <a:p>
            <a:r>
              <a:rPr lang="en-US" dirty="0" smtClean="0"/>
              <a:t>Example for Dept. X</a:t>
            </a:r>
          </a:p>
          <a:p>
            <a:pPr lvl="1"/>
            <a:r>
              <a:rPr lang="en-US" dirty="0" smtClean="0"/>
              <a:t>12-cell funding formula generates $5M (15-16 SCH)</a:t>
            </a:r>
          </a:p>
          <a:p>
            <a:pPr lvl="1"/>
            <a:r>
              <a:rPr lang="en-US" dirty="0" smtClean="0"/>
              <a:t>FY16-17 expenditures $4.5M</a:t>
            </a:r>
          </a:p>
          <a:p>
            <a:pPr lvl="1"/>
            <a:r>
              <a:rPr lang="en-US" dirty="0" smtClean="0"/>
              <a:t>Dept. funding = 90% of expenditures</a:t>
            </a:r>
          </a:p>
          <a:p>
            <a:pPr lvl="1"/>
            <a:r>
              <a:rPr lang="en-US" dirty="0" smtClean="0"/>
              <a:t>College average = 90% of expenditures</a:t>
            </a:r>
          </a:p>
          <a:p>
            <a:pPr lvl="1"/>
            <a:r>
              <a:rPr lang="en-US" dirty="0" smtClean="0"/>
              <a:t>Dept. X is at college average</a:t>
            </a:r>
          </a:p>
          <a:p>
            <a:pPr lvl="1"/>
            <a:r>
              <a:rPr lang="en-US" dirty="0" smtClean="0"/>
              <a:t>Therefore, FY17-18 budget remains the same (no change)</a:t>
            </a:r>
          </a:p>
        </p:txBody>
      </p:sp>
    </p:spTree>
    <p:extLst>
      <p:ext uri="{BB962C8B-B14F-4D97-AF65-F5344CB8AC3E}">
        <p14:creationId xmlns:p14="http://schemas.microsoft.com/office/powerpoint/2010/main" val="14691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15" y="637720"/>
            <a:ext cx="8229600" cy="1068387"/>
          </a:xfrm>
        </p:spPr>
        <p:txBody>
          <a:bodyPr/>
          <a:lstStyle/>
          <a:p>
            <a:r>
              <a:rPr lang="en-US" dirty="0" smtClean="0"/>
              <a:t>Funding Ratios for College Departments</a:t>
            </a:r>
            <a:br>
              <a:rPr lang="en-US" dirty="0" smtClean="0"/>
            </a:br>
            <a:r>
              <a:rPr lang="en-US" dirty="0" smtClean="0"/>
              <a:t>FY16-17 Expenditures/12-Cell SCH $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788159"/>
            <a:ext cx="8698728" cy="4938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7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Right-Sizing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59" y="2108200"/>
            <a:ext cx="8229600" cy="3103563"/>
          </a:xfrm>
        </p:spPr>
        <p:txBody>
          <a:bodyPr/>
          <a:lstStyle/>
          <a:p>
            <a:r>
              <a:rPr lang="en-US" dirty="0" smtClean="0"/>
              <a:t>Increase credit hour production</a:t>
            </a:r>
          </a:p>
          <a:p>
            <a:pPr lvl="1"/>
            <a:r>
              <a:rPr lang="en-US" dirty="0" smtClean="0"/>
              <a:t>Data-informed course offerings, scheduling, etc.</a:t>
            </a:r>
          </a:p>
          <a:p>
            <a:pPr lvl="1"/>
            <a:r>
              <a:rPr lang="en-US" dirty="0" smtClean="0"/>
              <a:t>Increase student enrollment for majors, spring admits in 2018, meet GEP needs</a:t>
            </a:r>
          </a:p>
          <a:p>
            <a:pPr lvl="1"/>
            <a:r>
              <a:rPr lang="en-US" dirty="0" smtClean="0"/>
              <a:t>Meet graduate enrollment targets!</a:t>
            </a:r>
          </a:p>
          <a:p>
            <a:r>
              <a:rPr lang="en-US" dirty="0" smtClean="0"/>
              <a:t>Decrease expenditures</a:t>
            </a:r>
          </a:p>
          <a:p>
            <a:pPr lvl="1"/>
            <a:r>
              <a:rPr lang="en-US" dirty="0" smtClean="0"/>
              <a:t>College collects from departments &gt; mean</a:t>
            </a:r>
          </a:p>
          <a:p>
            <a:pPr lvl="1"/>
            <a:r>
              <a:rPr lang="en-US" dirty="0" smtClean="0"/>
              <a:t>College allocates to departments &lt;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Tactical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3103563"/>
          </a:xfrm>
        </p:spPr>
        <p:txBody>
          <a:bodyPr/>
          <a:lstStyle/>
          <a:p>
            <a:r>
              <a:rPr lang="en-US" dirty="0" smtClean="0"/>
              <a:t>DE flex: Overload vs. general support</a:t>
            </a:r>
          </a:p>
          <a:p>
            <a:r>
              <a:rPr lang="en-US" dirty="0" smtClean="0"/>
              <a:t>Summer school (you keep 85% of what you make)</a:t>
            </a:r>
          </a:p>
          <a:p>
            <a:r>
              <a:rPr lang="en-US" dirty="0" smtClean="0"/>
              <a:t>Increase credit hour production w/out increasing costs</a:t>
            </a:r>
          </a:p>
          <a:p>
            <a:pPr lvl="1"/>
            <a:r>
              <a:rPr lang="en-US" dirty="0" smtClean="0"/>
              <a:t>Consider new/innovative models (e.g., online adaptive learning, flip lectures, large sections/TAs)</a:t>
            </a:r>
          </a:p>
          <a:p>
            <a:r>
              <a:rPr lang="en-US" dirty="0" smtClean="0"/>
              <a:t>Consider fairness within and among departments</a:t>
            </a:r>
          </a:p>
          <a:p>
            <a:pPr lvl="1"/>
            <a:r>
              <a:rPr lang="en-US" dirty="0" smtClean="0"/>
              <a:t>TA assignments vary from 1</a:t>
            </a:r>
            <a:r>
              <a:rPr lang="en-US" baseline="30000" dirty="0" smtClean="0"/>
              <a:t>st</a:t>
            </a:r>
            <a:r>
              <a:rPr lang="en-US" dirty="0" smtClean="0"/>
              <a:t> semester 2/2 load to 3</a:t>
            </a:r>
            <a:r>
              <a:rPr lang="en-US" baseline="30000" dirty="0" smtClean="0"/>
              <a:t>rd</a:t>
            </a:r>
            <a:r>
              <a:rPr lang="en-US" dirty="0" smtClean="0"/>
              <a:t> year 1/1 </a:t>
            </a:r>
            <a:r>
              <a:rPr lang="en-US" dirty="0" smtClean="0"/>
              <a:t>load across departments.</a:t>
            </a:r>
            <a:endParaRPr lang="en-US" dirty="0" smtClean="0"/>
          </a:p>
          <a:p>
            <a:pPr lvl="1"/>
            <a:r>
              <a:rPr lang="en-US" dirty="0" smtClean="0"/>
              <a:t>Consider course load assignments by scholarship, subsidizing external entities (e.g., journals), engagement in graduate committees,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to Drive Budget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8438"/>
            <a:ext cx="8229600" cy="3413919"/>
          </a:xfrm>
        </p:spPr>
        <p:txBody>
          <a:bodyPr/>
          <a:lstStyle/>
          <a:p>
            <a:r>
              <a:rPr lang="en-US" dirty="0" smtClean="0"/>
              <a:t>Changes should be gradual &amp; predictable</a:t>
            </a:r>
          </a:p>
          <a:p>
            <a:r>
              <a:rPr lang="en-US" dirty="0" smtClean="0"/>
              <a:t>Initially: Ensure all departments have base budget to cover staff, T/TT faculty, and graduate assistantships</a:t>
            </a:r>
          </a:p>
          <a:p>
            <a:r>
              <a:rPr lang="en-US" dirty="0" smtClean="0"/>
              <a:t>Eventually: Right size with understanding that some nuance needed (e.g., writing intensive courses)</a:t>
            </a:r>
          </a:p>
          <a:p>
            <a:r>
              <a:rPr lang="en-US" dirty="0" smtClean="0"/>
              <a:t>Fairness requires consistency (but not rigidity) across college</a:t>
            </a:r>
          </a:p>
          <a:p>
            <a:r>
              <a:rPr lang="en-US" dirty="0" smtClean="0"/>
              <a:t>I will do my part:</a:t>
            </a:r>
          </a:p>
          <a:p>
            <a:pPr lvl="1"/>
            <a:r>
              <a:rPr lang="en-US" dirty="0" smtClean="0"/>
              <a:t>Dean’s office (including salaries) 7.4% of total state $</a:t>
            </a:r>
          </a:p>
          <a:p>
            <a:pPr lvl="1"/>
            <a:r>
              <a:rPr lang="en-US" dirty="0" smtClean="0"/>
              <a:t>Institutes and centers 1.2% of total state $</a:t>
            </a:r>
          </a:p>
          <a:p>
            <a:pPr lvl="1"/>
            <a:r>
              <a:rPr lang="en-US" dirty="0" smtClean="0"/>
              <a:t>Lean overhead (most colleges 10-15%)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Reminding Us Why We Are Here…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Informing Today’s Discourse on </a:t>
            </a:r>
            <a:r>
              <a:rPr lang="en-US" b="0" dirty="0" smtClean="0"/>
              <a:t>Immigration</a:t>
            </a:r>
            <a:endParaRPr lang="en-US" dirty="0"/>
          </a:p>
        </p:txBody>
      </p:sp>
      <p:pic>
        <p:nvPicPr>
          <p:cNvPr id="4098" name="Picture 2" descr="https://news.chass.ncsu.edu/wp-content/uploads/2017/01/Akram-Khater_Campaign-Case-Statement_Fall-2016-7-online1200x675-768x4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77" y="3022600"/>
            <a:ext cx="5517445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year’s budget</a:t>
            </a:r>
          </a:p>
          <a:p>
            <a:r>
              <a:rPr lang="en-US" dirty="0" smtClean="0"/>
              <a:t>Next year’s budget</a:t>
            </a:r>
          </a:p>
          <a:p>
            <a:r>
              <a:rPr lang="en-US" dirty="0" smtClean="0"/>
              <a:t>“Right sizing” our college</a:t>
            </a:r>
          </a:p>
          <a:p>
            <a:r>
              <a:rPr lang="en-US" dirty="0" smtClean="0"/>
              <a:t>Let’s remember why we are here….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97" y="872006"/>
            <a:ext cx="8229600" cy="1068387"/>
          </a:xfrm>
        </p:spPr>
        <p:txBody>
          <a:bodyPr/>
          <a:lstStyle/>
          <a:p>
            <a:r>
              <a:rPr lang="en-US" b="0" dirty="0"/>
              <a:t>Pilot Project Offers Blueprint for Addressing Mental Health Needs of Homeless Children</a:t>
            </a:r>
            <a:br>
              <a:rPr lang="en-US" b="0" dirty="0"/>
            </a:br>
            <a:endParaRPr lang="en-US" dirty="0"/>
          </a:p>
        </p:txBody>
      </p:sp>
      <p:pic>
        <p:nvPicPr>
          <p:cNvPr id="6146" name="Picture 2" descr="https://news.chass.ncsu.edu/wp-content/uploads/2017/02/kids-for-homeless-story-768x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" y="3410439"/>
            <a:ext cx="6165527" cy="34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lot Project Offers Blueprint for Addressing Mental Health Needs of Homeless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14" y="1759623"/>
            <a:ext cx="2957885" cy="25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Money, Not Access, Key to Resident Food Choices in ‘Food Deserts</a:t>
            </a:r>
            <a:r>
              <a:rPr lang="en-US" b="0" dirty="0" smtClean="0"/>
              <a:t>’</a:t>
            </a:r>
            <a:endParaRPr lang="en-US" dirty="0"/>
          </a:p>
        </p:txBody>
      </p:sp>
      <p:pic>
        <p:nvPicPr>
          <p:cNvPr id="8194" name="Picture 2" descr="https://news.chass.ncsu.edu/wp-content/uploads/2017/03/Bowen-grocery-HEADER-992x558-768x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69" y="2394336"/>
            <a:ext cx="6901732" cy="388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of Sarah Bow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9266"/>
            <a:ext cx="20574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Critical Thinking in the Humanities Reduces Belief in Pseudoscience</a:t>
            </a:r>
          </a:p>
        </p:txBody>
      </p:sp>
      <p:pic>
        <p:nvPicPr>
          <p:cNvPr id="9218" name="Picture 2" descr="https://news.chass.ncsu.edu/wp-content/uploads/2017/03/McLaughlin-HEADER-992x558-768x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60808"/>
            <a:ext cx="7315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4.ncsu.edu/~acmclaug/images/acm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50" y="1912937"/>
            <a:ext cx="2130949" cy="20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of Alicia Ebbitt McG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75"/>
            <a:ext cx="24098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72" y="900113"/>
            <a:ext cx="8229600" cy="1068387"/>
          </a:xfrm>
        </p:spPr>
        <p:txBody>
          <a:bodyPr/>
          <a:lstStyle/>
          <a:p>
            <a:r>
              <a:rPr lang="en-US" dirty="0"/>
              <a:t>Student’s Documentary Captures ‘Common Link’ Between Us: Humanity</a:t>
            </a:r>
          </a:p>
        </p:txBody>
      </p:sp>
      <p:pic>
        <p:nvPicPr>
          <p:cNvPr id="7170" name="Picture 2" descr="https://news.chass.ncsu.edu/wp-content/uploads/2017/04/TCL-Still_2-768x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" y="1968500"/>
            <a:ext cx="7315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8355" y="6281530"/>
            <a:ext cx="663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Laila </a:t>
            </a:r>
            <a:r>
              <a:rPr lang="en-US" dirty="0" err="1"/>
              <a:t>Knio's</a:t>
            </a:r>
            <a:r>
              <a:rPr lang="en-US" dirty="0"/>
              <a:t> </a:t>
            </a:r>
            <a:r>
              <a:rPr lang="en-US" i="1" dirty="0"/>
              <a:t>The Common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Talking Black in America</a:t>
            </a:r>
            <a:endParaRPr lang="en-US" i="1" dirty="0"/>
          </a:p>
        </p:txBody>
      </p:sp>
      <p:pic>
        <p:nvPicPr>
          <p:cNvPr id="10242" name="Picture 2" descr="https://news.chass.ncsu.edu/wp-content/uploads/2017/03/Wolfram-Q-and-A-HEADER-992x558-768x432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5" y="2345635"/>
            <a:ext cx="7945818" cy="44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Anil </a:t>
            </a:r>
            <a:r>
              <a:rPr lang="en-US" b="0" dirty="0" smtClean="0"/>
              <a:t>Dash</a:t>
            </a:r>
            <a:br>
              <a:rPr lang="en-US" b="0" dirty="0" smtClean="0"/>
            </a:br>
            <a:r>
              <a:rPr lang="en-US" b="0" dirty="0" smtClean="0"/>
              <a:t>Toward </a:t>
            </a:r>
            <a:r>
              <a:rPr lang="en-US" b="0" dirty="0"/>
              <a:t>an Ethical, Inclusive Tech </a:t>
            </a:r>
            <a:r>
              <a:rPr lang="en-US" b="0" dirty="0" smtClean="0"/>
              <a:t>Industry</a:t>
            </a:r>
            <a:endParaRPr lang="en-US" dirty="0"/>
          </a:p>
        </p:txBody>
      </p:sp>
      <p:pic>
        <p:nvPicPr>
          <p:cNvPr id="11266" name="Picture 2" descr="Anil D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8150"/>
            <a:ext cx="7315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&lt;strong&gt;QUESTIONS&lt;/strong&gt; FOR DISCUSS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46" y="574876"/>
            <a:ext cx="5732890" cy="5732890"/>
          </a:xfrm>
        </p:spPr>
      </p:pic>
    </p:spTree>
    <p:extLst>
      <p:ext uri="{BB962C8B-B14F-4D97-AF65-F5344CB8AC3E}">
        <p14:creationId xmlns:p14="http://schemas.microsoft.com/office/powerpoint/2010/main" val="37139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FY 16-17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67" y="2219518"/>
            <a:ext cx="8229600" cy="3103563"/>
          </a:xfrm>
        </p:spPr>
        <p:txBody>
          <a:bodyPr/>
          <a:lstStyle/>
          <a:p>
            <a:r>
              <a:rPr lang="en-US" dirty="0" smtClean="0"/>
              <a:t>The college is $100K-$200K short</a:t>
            </a:r>
          </a:p>
          <a:p>
            <a:r>
              <a:rPr lang="en-US" dirty="0" smtClean="0"/>
              <a:t>We will close the books with a $0 balance by…</a:t>
            </a:r>
          </a:p>
          <a:p>
            <a:pPr lvl="1"/>
            <a:r>
              <a:rPr lang="en-US" dirty="0" smtClean="0"/>
              <a:t>Saving whatever we can (If you have unspent money, we need </a:t>
            </a:r>
            <a:r>
              <a:rPr lang="en-US" dirty="0" smtClean="0"/>
              <a:t>it!)</a:t>
            </a:r>
            <a:endParaRPr lang="en-US" dirty="0" smtClean="0"/>
          </a:p>
          <a:p>
            <a:pPr lvl="1"/>
            <a:r>
              <a:rPr lang="en-US" dirty="0" smtClean="0"/>
              <a:t>Exhausting F&amp;A in units that are short</a:t>
            </a:r>
          </a:p>
          <a:p>
            <a:pPr lvl="1"/>
            <a:r>
              <a:rPr lang="en-US" dirty="0" smtClean="0"/>
              <a:t>Aggressively moving expenses to gift funds where allowed/appropriate</a:t>
            </a:r>
          </a:p>
          <a:p>
            <a:r>
              <a:rPr lang="en-US" dirty="0" smtClean="0"/>
              <a:t>We’ll make it through this year… but what about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/>
              <a:t>Next Year’s (FY17-18) Budget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2981" y="2631606"/>
            <a:ext cx="3333750" cy="4121327"/>
            <a:chOff x="0" y="2401018"/>
            <a:chExt cx="3333750" cy="4121327"/>
          </a:xfrm>
        </p:grpSpPr>
        <p:pic>
          <p:nvPicPr>
            <p:cNvPr id="12290" name="Picture 2" descr="Defaul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01018"/>
              <a:ext cx="3333750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7464" y="5876014"/>
              <a:ext cx="31328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Dean Cahill: “We’re cutting our budget again this year.”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07983" y="2512613"/>
            <a:ext cx="3464740" cy="4170459"/>
            <a:chOff x="5679260" y="2687541"/>
            <a:chExt cx="3464740" cy="4170459"/>
          </a:xfrm>
        </p:grpSpPr>
        <p:pic>
          <p:nvPicPr>
            <p:cNvPr id="12292" name="Picture 4" descr="Defaul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260" y="3403158"/>
              <a:ext cx="3464740" cy="3454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810250" y="2687541"/>
              <a:ext cx="3262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Dean Tillman: “The days of easy money are over!”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3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photos-6.dropbox.com/t/2/AADrtOMR58_WkaHaq18BVYg5jC3Ktws2e8Dvl7F2fIcmNg/12/19267305/png/32x32/1/_/1/2/Screenshot%202017-01-23%2009.49.28.png/EJqhtQ4Yl0EgAigC/GuPHWbKt1xKm4f3egjLjaaSVmF-rTy5OTb4ThaLfzGM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winter is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2731"/>
            <a:ext cx="9144000" cy="51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4294"/>
            <a:ext cx="8229600" cy="1068387"/>
          </a:xfrm>
        </p:spPr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089"/>
            <a:ext cx="8229600" cy="3103563"/>
          </a:xfrm>
        </p:spPr>
        <p:txBody>
          <a:bodyPr/>
          <a:lstStyle/>
          <a:p>
            <a:r>
              <a:rPr lang="en-US" dirty="0" smtClean="0"/>
              <a:t>University will return $11.6M (w/ no additional cuts)</a:t>
            </a:r>
          </a:p>
          <a:p>
            <a:pPr lvl="1"/>
            <a:r>
              <a:rPr lang="en-US" dirty="0" smtClean="0"/>
              <a:t>Why? We missed our 12-cell matrix projections</a:t>
            </a:r>
          </a:p>
          <a:p>
            <a:pPr lvl="1"/>
            <a:r>
              <a:rPr lang="en-US" dirty="0" smtClean="0"/>
              <a:t>12-cell matrix linked to enrollment; we over-estimated</a:t>
            </a:r>
          </a:p>
          <a:p>
            <a:r>
              <a:rPr lang="en-US" dirty="0" smtClean="0"/>
              <a:t>Provost will divide his $7.1M reduction as follows:</a:t>
            </a:r>
          </a:p>
          <a:p>
            <a:pPr lvl="1"/>
            <a:r>
              <a:rPr lang="en-US" dirty="0" smtClean="0"/>
              <a:t>$4.6M reserves (this year only)</a:t>
            </a:r>
          </a:p>
          <a:p>
            <a:pPr lvl="1"/>
            <a:r>
              <a:rPr lang="en-US" dirty="0" smtClean="0"/>
              <a:t>$2.5M academic units capped at </a:t>
            </a:r>
            <a:r>
              <a:rPr lang="en-US" u="sng" dirty="0" smtClean="0"/>
              <a:t>&lt;</a:t>
            </a:r>
            <a:r>
              <a:rPr lang="en-US" dirty="0" smtClean="0"/>
              <a:t> 1% of base</a:t>
            </a:r>
          </a:p>
          <a:p>
            <a:r>
              <a:rPr lang="en-US" dirty="0" smtClean="0"/>
              <a:t>Our college’s share: </a:t>
            </a:r>
          </a:p>
          <a:p>
            <a:pPr lvl="1"/>
            <a:r>
              <a:rPr lang="en-US" dirty="0" smtClean="0"/>
              <a:t>-$789,874 in SCH funding FY 17-18 (we went under)</a:t>
            </a:r>
          </a:p>
          <a:p>
            <a:pPr lvl="1"/>
            <a:r>
              <a:rPr lang="en-US" dirty="0" smtClean="0"/>
              <a:t>+$676,590 in SCH funding FY 18-19 (we hit targets)</a:t>
            </a:r>
          </a:p>
          <a:p>
            <a:pPr lvl="1"/>
            <a:r>
              <a:rPr lang="en-US" dirty="0" smtClean="0"/>
              <a:t>But: provost shares 50% of change, + 1% cap =</a:t>
            </a:r>
          </a:p>
          <a:p>
            <a:pPr lvl="1"/>
            <a:r>
              <a:rPr lang="en-US" dirty="0" smtClean="0"/>
              <a:t>-$353,381 for our college FY 17-18</a:t>
            </a:r>
          </a:p>
          <a:p>
            <a:pPr lvl="1"/>
            <a:r>
              <a:rPr lang="en-US" dirty="0" smtClean="0"/>
              <a:t>+$296,752 for our college FY 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Ready for Winter?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4" y="2076394"/>
            <a:ext cx="8229600" cy="3103563"/>
          </a:xfrm>
        </p:spPr>
        <p:txBody>
          <a:bodyPr/>
          <a:lstStyle/>
          <a:p>
            <a:r>
              <a:rPr lang="en-US" dirty="0" smtClean="0"/>
              <a:t>Dean’s reserve for FY17-18 = $500K</a:t>
            </a:r>
          </a:p>
          <a:p>
            <a:pPr lvl="1"/>
            <a:r>
              <a:rPr lang="en-US" dirty="0" smtClean="0"/>
              <a:t>$353,381 goes back to provost 1 July</a:t>
            </a:r>
          </a:p>
          <a:p>
            <a:pPr lvl="1"/>
            <a:r>
              <a:rPr lang="en-US" dirty="0" smtClean="0"/>
              <a:t>$10,598 goes back to provost/GA for retention funds of faculty who resigned or retired</a:t>
            </a:r>
          </a:p>
          <a:p>
            <a:pPr lvl="1"/>
            <a:r>
              <a:rPr lang="en-US" dirty="0" smtClean="0"/>
              <a:t>$142,684 goes to departments for new commitments</a:t>
            </a:r>
          </a:p>
          <a:p>
            <a:pPr lvl="2"/>
            <a:r>
              <a:rPr lang="en-US" dirty="0" smtClean="0"/>
              <a:t>Targets </a:t>
            </a:r>
            <a:r>
              <a:rPr lang="en-US" dirty="0" smtClean="0"/>
              <a:t>of </a:t>
            </a:r>
            <a:r>
              <a:rPr lang="en-US" dirty="0" smtClean="0"/>
              <a:t>opportunity, </a:t>
            </a:r>
            <a:r>
              <a:rPr lang="en-US" dirty="0" smtClean="0"/>
              <a:t>retentions, spousal accommodations, etc.</a:t>
            </a:r>
          </a:p>
          <a:p>
            <a:pPr lvl="1"/>
            <a:r>
              <a:rPr lang="en-US" dirty="0" smtClean="0"/>
              <a:t>Leaves us -$6K entering this year</a:t>
            </a:r>
          </a:p>
          <a:p>
            <a:r>
              <a:rPr lang="en-US" dirty="0" smtClean="0"/>
              <a:t>Implications:</a:t>
            </a:r>
          </a:p>
          <a:p>
            <a:pPr lvl="1"/>
            <a:r>
              <a:rPr lang="en-US" dirty="0" smtClean="0"/>
              <a:t>No “float”</a:t>
            </a:r>
          </a:p>
          <a:p>
            <a:pPr lvl="1"/>
            <a:r>
              <a:rPr lang="en-US" dirty="0" smtClean="0"/>
              <a:t>Funds </a:t>
            </a:r>
            <a:r>
              <a:rPr lang="en-US" dirty="0" smtClean="0"/>
              <a:t>for new hires not </a:t>
            </a:r>
            <a:r>
              <a:rPr lang="en-US" dirty="0" smtClean="0"/>
              <a:t>guaranteed (depends on enrollment and resignations/retirements)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photos-6.dropbox.com/t/2/AADrtOMR58_WkaHaq18BVYg5jC3Ktws2e8Dvl7F2fIcmNg/12/19267305/png/32x32/1/_/1/2/Screenshot%202017-01-23%2009.49.28.png/EJqhtQ4Yl0EgAigC/GuPHWbKt1xKm4f3egjLjaaSVmF-rTy5OTb4ThaLfzGM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winter is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2731"/>
            <a:ext cx="9144000" cy="51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lustery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08" y="614913"/>
            <a:ext cx="5820355" cy="62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ass-ppt-template-horizontal-left-logo (3)" id="{C32E04D8-B511-498E-8177-A4E17202B367}" vid="{380F5DED-9BA8-4BE4-A00D-F12DC8DAC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Space Committee Charge 23 Jan 2017</Template>
  <TotalTime>202</TotalTime>
  <Words>693</Words>
  <Application>Microsoft Office PowerPoint</Application>
  <PresentationFormat>On-screen Show (4:3)</PresentationFormat>
  <Paragraphs>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NCStateU-horizontal-left-logo</vt:lpstr>
      <vt:lpstr>Humanities and Social Sciences Faculty Meeting</vt:lpstr>
      <vt:lpstr>Overview</vt:lpstr>
      <vt:lpstr>Closing FY 16-17</vt:lpstr>
      <vt:lpstr>Next Year’s (FY17-18) Budget</vt:lpstr>
      <vt:lpstr>PowerPoint Presentation</vt:lpstr>
      <vt:lpstr>The Big Picture</vt:lpstr>
      <vt:lpstr>Are we Ready for Winter?</vt:lpstr>
      <vt:lpstr>PowerPoint Presentation</vt:lpstr>
      <vt:lpstr>PowerPoint Presentation</vt:lpstr>
      <vt:lpstr>PowerPoint Presentation</vt:lpstr>
      <vt:lpstr>PowerPoint Presentation</vt:lpstr>
      <vt:lpstr>Right-Sizing Our College</vt:lpstr>
      <vt:lpstr>Principles to Drive Allocations</vt:lpstr>
      <vt:lpstr>Funding Ratios for College Departments FY16-17 Expenditures/12-Cell SCH $</vt:lpstr>
      <vt:lpstr>Strategies for Right-Sizing</vt:lpstr>
      <vt:lpstr>Tactical Responses</vt:lpstr>
      <vt:lpstr>Principles to Drive Budget Changes</vt:lpstr>
      <vt:lpstr>Reminding Us Why We Are Here…</vt:lpstr>
      <vt:lpstr>Informing Today’s Discourse on Immigration</vt:lpstr>
      <vt:lpstr>Pilot Project Offers Blueprint for Addressing Mental Health Needs of Homeless Children </vt:lpstr>
      <vt:lpstr>Money, Not Access, Key to Resident Food Choices in ‘Food Deserts’</vt:lpstr>
      <vt:lpstr>How Critical Thinking in the Humanities Reduces Belief in Pseudoscience</vt:lpstr>
      <vt:lpstr>Student’s Documentary Captures ‘Common Link’ Between Us: Humanity</vt:lpstr>
      <vt:lpstr>Talking Black in America</vt:lpstr>
      <vt:lpstr>Anil Dash Toward an Ethical, Inclusive Tech Industry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Committee</dc:title>
  <dc:creator>Jeffery Braden</dc:creator>
  <cp:lastModifiedBy>Jeffery Braden</cp:lastModifiedBy>
  <cp:revision>27</cp:revision>
  <dcterms:created xsi:type="dcterms:W3CDTF">2017-01-30T14:12:21Z</dcterms:created>
  <dcterms:modified xsi:type="dcterms:W3CDTF">2017-04-10T17:38:39Z</dcterms:modified>
</cp:coreProperties>
</file>